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669" r:id="rId5"/>
  </p:sldMasterIdLst>
  <p:notesMasterIdLst>
    <p:notesMasterId r:id="rId33"/>
  </p:notesMasterIdLst>
  <p:sldIdLst>
    <p:sldId id="263" r:id="rId6"/>
    <p:sldId id="264" r:id="rId7"/>
    <p:sldId id="265" r:id="rId8"/>
    <p:sldId id="379" r:id="rId9"/>
    <p:sldId id="256" r:id="rId10"/>
    <p:sldId id="349" r:id="rId11"/>
    <p:sldId id="367" r:id="rId12"/>
    <p:sldId id="356" r:id="rId13"/>
    <p:sldId id="386" r:id="rId14"/>
    <p:sldId id="390" r:id="rId15"/>
    <p:sldId id="389" r:id="rId16"/>
    <p:sldId id="364" r:id="rId17"/>
    <p:sldId id="358" r:id="rId18"/>
    <p:sldId id="357" r:id="rId19"/>
    <p:sldId id="359" r:id="rId20"/>
    <p:sldId id="361" r:id="rId21"/>
    <p:sldId id="348" r:id="rId22"/>
    <p:sldId id="269" r:id="rId23"/>
    <p:sldId id="266" r:id="rId24"/>
    <p:sldId id="267" r:id="rId25"/>
    <p:sldId id="380" r:id="rId26"/>
    <p:sldId id="381" r:id="rId27"/>
    <p:sldId id="382" r:id="rId28"/>
    <p:sldId id="383" r:id="rId29"/>
    <p:sldId id="384" r:id="rId30"/>
    <p:sldId id="365" r:id="rId31"/>
    <p:sldId id="3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958"/>
    <a:srgbClr val="404040"/>
    <a:srgbClr val="45B4E2"/>
    <a:srgbClr val="1A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891" autoAdjust="0"/>
  </p:normalViewPr>
  <p:slideViewPr>
    <p:cSldViewPr snapToGrid="0">
      <p:cViewPr varScale="1">
        <p:scale>
          <a:sx n="76" d="100"/>
          <a:sy n="76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ABF05-A2C3-41A4-8295-A4C2DCED5AC5}" type="datetimeFigureOut"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6DF45-B721-44D7-AF1A-4584F608F3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9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It is a multilanguage campaign, each with a context, culturally relevant and adaptable to local context. The pencil is a universal symbol and carries the message that education is not from a tablet. It requires the human touch, the guidance of the hand of a teacher.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22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Campaign launch on the International Day of Education. </a:t>
            </a:r>
            <a:r>
              <a:rPr lang="en-US" err="1">
                <a:cs typeface="Calibri"/>
              </a:rPr>
              <a:t>Mugwena</a:t>
            </a:r>
            <a:r>
              <a:rPr lang="en-US">
                <a:cs typeface="Calibri"/>
              </a:rPr>
              <a:t> along with Susan led us as we launched the campaign joined by affiliates around the world, and also the African Women's Network who was meeting on the same day.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20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Examples: </a:t>
            </a:r>
            <a:r>
              <a:rPr lang="en-US"/>
              <a:t>The NEU is demanding a fully funded, above-inflation pay rise for teachers and support staff, and effective action on pay for supply and other educators.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84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In Portugal our members marched with the campaign messages during a recent strike.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82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Uganda launch.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46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Uganda launch.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56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Launch in Kenya as unions say no to privatization.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79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Wages that fall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318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481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5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campaign builds on the experience and successes of previous EI campaigns. It represents our 30 years advocating for our profession and for quality education as a human right and a public good.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67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campaign as it is today, is the result of a democratic, inclusive process. It has a mandate, and the backing of EI's elected leaders, it comes from members for members.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94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Follow the money!</a:t>
            </a:r>
            <a:r>
              <a:rPr lang="en-US" dirty="0"/>
              <a:t> There is not a lack of resources to fund public education, but a lack of political will to make education the priority the world needs. We need to ensure that public financing is directed to where it is needed most – ensuring that every student has a professionally-trained, qualified, and well-supported teacher, in a quality learning environment.</a:t>
            </a:r>
          </a:p>
          <a:p>
            <a:r>
              <a:rPr lang="en-US" dirty="0"/>
              <a:t>Military spending, fossil fuel subsidies, tax evasion, international debt payments, are some examples of priorities which are deviating resources from education.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4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Action aid 2020</a:t>
            </a:r>
          </a:p>
          <a:p>
            <a:r>
              <a:rPr lang="en-US" b="1" dirty="0"/>
              <a:t>Follow the money!</a:t>
            </a:r>
            <a:r>
              <a:rPr lang="en-US" dirty="0"/>
              <a:t> There is not a lack of resources to fund public education, but a lack of political will to make education the priority the world needs. We need to ensure that public financing is directed to where it is needed most – ensuring that every student has a professionally-trained, qualified, and well-supported teacher, in a quality learning environment.</a:t>
            </a:r>
          </a:p>
          <a:p>
            <a:r>
              <a:rPr lang="en-US" dirty="0"/>
              <a:t>Military spending, fossil fuel subsidies, tax evasion, international debt payments, are some examples of priorities which are deviating resources from education.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65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Follow the money!</a:t>
            </a:r>
            <a:r>
              <a:rPr lang="en-US" dirty="0"/>
              <a:t> There is not a lack of resources to fund public education, but a lack of political will to make education the priority the world needs. We need to ensure that public financing is directed to where it is needed most – ensuring that every student has a professionally-trained, qualified, and well-supported teacher, in a quality learning environment.</a:t>
            </a:r>
          </a:p>
          <a:p>
            <a:r>
              <a:rPr lang="en-US" dirty="0"/>
              <a:t>Military spending, fossil fuel subsidies, tax evasion, international debt payments, are some examples of priorities which are deviating resources from education.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8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Action aid 2020</a:t>
            </a:r>
          </a:p>
          <a:p>
            <a:r>
              <a:rPr lang="en-US" b="1" dirty="0"/>
              <a:t>Follow the money!</a:t>
            </a:r>
            <a:r>
              <a:rPr lang="en-US" dirty="0"/>
              <a:t> There is not a lack of resources to fund public education, but a lack of political will to make education the priority the world needs. We need to ensure that public financing is directed to where it is needed most – ensuring that every student has a professionally-trained, qualified, and well-supported teacher, in a quality learning environment.</a:t>
            </a:r>
          </a:p>
          <a:p>
            <a:r>
              <a:rPr lang="en-US" dirty="0"/>
              <a:t>Military spending, fossil fuel subsidies, tax evasion, international debt payments, are some examples of priorities which are deviating resources from education.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85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key strategy in changing the narrative for public education is</a:t>
            </a:r>
          </a:p>
          <a:p>
            <a:r>
              <a:rPr lang="en-US"/>
              <a:t>to expose the negative impact of austerity on the quality and equity of</a:t>
            </a:r>
            <a:endParaRPr lang="en-US">
              <a:cs typeface="Calibri"/>
            </a:endParaRPr>
          </a:p>
          <a:p>
            <a:r>
              <a:rPr lang="en-US"/>
              <a:t>education systems through data and strategic research. The campaign makes the</a:t>
            </a:r>
            <a:endParaRPr lang="en-US">
              <a:cs typeface="Calibri"/>
            </a:endParaRPr>
          </a:p>
          <a:p>
            <a:r>
              <a:rPr lang="en-US"/>
              <a:t>link to demonstrate how privatization and commercialization of education has a</a:t>
            </a:r>
            <a:endParaRPr lang="en-US">
              <a:cs typeface="Calibri"/>
            </a:endParaRPr>
          </a:p>
          <a:p>
            <a:r>
              <a:rPr lang="en-US"/>
              <a:t>negative impact on education, students, and educators.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In particular there will be a focus to expose the negative impact of EdTech privatization on teachers and students, and how unions can advocate for the rights of their members in a post-covid reality. The lessons of Covid are clear and will be articulated by the campaign: Privatization fails students, fails educators, fails learning communities, it fails across imperatives. It’s always about profit, not about education. 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6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Not sure if we want someone else to be the contact.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6DF45-B721-44D7-AF1A-4584F608F340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846731-195C-117E-7ECB-F7D22F8849F2}"/>
              </a:ext>
            </a:extLst>
          </p:cNvPr>
          <p:cNvSpPr/>
          <p:nvPr userDrawn="1"/>
        </p:nvSpPr>
        <p:spPr>
          <a:xfrm>
            <a:off x="0" y="0"/>
            <a:ext cx="2296254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2CB422-EA0E-6B80-6CBF-08F3591A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926" y="365125"/>
            <a:ext cx="849629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595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2AF18B-5F7F-5BEA-4908-BB9B7E0B5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926" y="1825625"/>
            <a:ext cx="8496299" cy="466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6B9CDC66-BA7F-C565-3B70-2DDDBF9409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" y="-112714"/>
            <a:ext cx="2276858" cy="2289187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8B592498-0CB5-02EB-3464-E3FD55024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10" y="2003941"/>
            <a:ext cx="1806145" cy="16377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E154586-B109-A2C5-EC76-D32DEED63A33}"/>
              </a:ext>
            </a:extLst>
          </p:cNvPr>
          <p:cNvSpPr/>
          <p:nvPr userDrawn="1"/>
        </p:nvSpPr>
        <p:spPr>
          <a:xfrm>
            <a:off x="11658600" y="0"/>
            <a:ext cx="533400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CB081780-B2B0-8727-B530-52D6B76BA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90116" r="36945" b="2107"/>
          <a:stretch/>
        </p:blipFill>
        <p:spPr>
          <a:xfrm rot="16200000">
            <a:off x="9999089" y="4655350"/>
            <a:ext cx="3871901" cy="533399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3180039E-5190-213E-D024-7DD4916BDD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27151" r="10072" b="24050"/>
          <a:stretch/>
        </p:blipFill>
        <p:spPr>
          <a:xfrm>
            <a:off x="0" y="6029325"/>
            <a:ext cx="2296254" cy="8286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EC91344-7412-C895-E324-0E6CD1EE5D06}"/>
              </a:ext>
            </a:extLst>
          </p:cNvPr>
          <p:cNvSpPr txBox="1"/>
          <p:nvPr userDrawn="1"/>
        </p:nvSpPr>
        <p:spPr>
          <a:xfrm>
            <a:off x="0" y="5598557"/>
            <a:ext cx="227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A1B1B"/>
                </a:solidFill>
                <a:latin typeface="Druk Text Bold" pitchFamily="50" charset="0"/>
              </a:rPr>
              <a:t>gopublic.ei-ie.org</a:t>
            </a:r>
          </a:p>
        </p:txBody>
      </p:sp>
    </p:spTree>
    <p:extLst>
      <p:ext uri="{BB962C8B-B14F-4D97-AF65-F5344CB8AC3E}">
        <p14:creationId xmlns:p14="http://schemas.microsoft.com/office/powerpoint/2010/main" val="361505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09589-41DB-AE71-E866-4F03912A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4BF0ED-1E5C-8AF9-66C7-96BADFB2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53CAE-C3D2-4698-8D1E-9D67318B040B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63ABC-D792-5453-4959-3C7E10493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841A7-B8D2-9572-6311-969230EE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B7B85-11D9-487B-889E-3906E798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1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6686A2-4540-9085-C56C-1B0EC280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53CAE-C3D2-4698-8D1E-9D67318B040B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A0CB2-FB1D-1E4F-8941-3403A7BE0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7F8A4-9529-784D-2B40-9C203AE6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B7B85-11D9-487B-889E-3906E798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14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E7549-BDFB-4D16-F676-E53880A7B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87D68-227C-E80F-794F-497C1B61A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6A6E7E-37AC-DF84-E981-F29C7188A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645AB-6D5B-43A0-972B-886AE6C1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53CAE-C3D2-4698-8D1E-9D67318B040B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5FE4C-9A17-DC2B-D95A-80DED387A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B1AF7-741E-D7CC-DECE-0A408BEA5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B7B85-11D9-487B-889E-3906E798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7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89FD-5A94-53A0-9330-EBE225E12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02F745-A35A-EC88-54AB-442263F5D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CB5C7-3B0F-9997-0934-058B9D334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33EFD-3337-BE50-0E91-7B765969F1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53CAE-C3D2-4698-8D1E-9D67318B040B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64246-6562-1D03-5C19-49F2C14C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368B4-7D8F-B8F5-5E76-D47853E5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B7B85-11D9-487B-889E-3906E798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0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28E9-C48D-BFA1-E9E7-839D2045D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08CCC-C58B-72FE-603D-7EB972BE3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E0BBC-782D-20D0-AFCD-7C717202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53CAE-C3D2-4698-8D1E-9D67318B040B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9CC70-4D50-D304-3657-11F7FC9F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82DD5-70A7-72DB-B4D3-64596CA5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B7B85-11D9-487B-889E-3906E798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21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60D3BB-2390-7D1F-BD89-BA5D74E8C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2828-74BD-B3A9-B207-EC8C4708A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80561-9667-1982-5847-ADF8B003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53CAE-C3D2-4698-8D1E-9D67318B040B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BBE51-2A28-B021-2003-89B2B5060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9BD30-96F9-A0B9-0700-60196561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B7B85-11D9-487B-889E-3906E798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34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846731-195C-117E-7ECB-F7D22F8849F2}"/>
              </a:ext>
            </a:extLst>
          </p:cNvPr>
          <p:cNvSpPr/>
          <p:nvPr userDrawn="1"/>
        </p:nvSpPr>
        <p:spPr>
          <a:xfrm>
            <a:off x="0" y="0"/>
            <a:ext cx="2296254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6B9CDC66-BA7F-C565-3B70-2DDDBF9409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" y="-112714"/>
            <a:ext cx="2276858" cy="2289187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5E8ED446-926C-CACA-30D0-F42F8EEDC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0" y="2031329"/>
            <a:ext cx="1800487" cy="10930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25832D-10A8-D412-A2C8-32080F8C6242}"/>
              </a:ext>
            </a:extLst>
          </p:cNvPr>
          <p:cNvSpPr/>
          <p:nvPr userDrawn="1"/>
        </p:nvSpPr>
        <p:spPr>
          <a:xfrm>
            <a:off x="11658600" y="0"/>
            <a:ext cx="533400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44AE456-4C0F-D66B-2CF4-2E9F343A6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78904" r="37500" b="13319"/>
          <a:stretch/>
        </p:blipFill>
        <p:spPr>
          <a:xfrm rot="16200000">
            <a:off x="9999520" y="4655350"/>
            <a:ext cx="3871901" cy="5333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F25FE3-BFA6-2B70-8397-1CBA12A1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926" y="365125"/>
            <a:ext cx="849629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595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0A24A1-2A12-F12D-09F6-A5714B324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926" y="1825625"/>
            <a:ext cx="8496299" cy="466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55B365D-93E9-764B-D75F-D9FCF7BE2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27151" r="10072" b="24050"/>
          <a:stretch/>
        </p:blipFill>
        <p:spPr>
          <a:xfrm>
            <a:off x="0" y="6029325"/>
            <a:ext cx="2296254" cy="828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F6DAA4-B970-57FD-BC57-9222B65F5354}"/>
              </a:ext>
            </a:extLst>
          </p:cNvPr>
          <p:cNvSpPr txBox="1"/>
          <p:nvPr userDrawn="1"/>
        </p:nvSpPr>
        <p:spPr>
          <a:xfrm>
            <a:off x="0" y="5598557"/>
            <a:ext cx="227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A1B1B"/>
                </a:solidFill>
                <a:latin typeface="Druk Text Bold" pitchFamily="50" charset="0"/>
              </a:rPr>
              <a:t>porlapublica.ei-ie.org</a:t>
            </a:r>
          </a:p>
        </p:txBody>
      </p:sp>
    </p:spTree>
    <p:extLst>
      <p:ext uri="{BB962C8B-B14F-4D97-AF65-F5344CB8AC3E}">
        <p14:creationId xmlns:p14="http://schemas.microsoft.com/office/powerpoint/2010/main" val="2968556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A0CECB-8729-CF44-6B2A-9AB596519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14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17DCB17-496D-3BE7-1B59-8E7843E43F46}"/>
              </a:ext>
            </a:extLst>
          </p:cNvPr>
          <p:cNvSpPr/>
          <p:nvPr userDrawn="1"/>
        </p:nvSpPr>
        <p:spPr>
          <a:xfrm>
            <a:off x="0" y="5747517"/>
            <a:ext cx="12192000" cy="1110483"/>
          </a:xfrm>
          <a:prstGeom prst="rect">
            <a:avLst/>
          </a:prstGeom>
          <a:solidFill>
            <a:srgbClr val="1A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0CECB-8729-CF44-6B2A-9AB596519F53}"/>
              </a:ext>
            </a:extLst>
          </p:cNvPr>
          <p:cNvSpPr/>
          <p:nvPr userDrawn="1"/>
        </p:nvSpPr>
        <p:spPr>
          <a:xfrm>
            <a:off x="0" y="0"/>
            <a:ext cx="12192000" cy="5747517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86F5EE7-650F-45ED-88D4-94ED8B79C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9" r="36944" b="2037"/>
          <a:stretch/>
        </p:blipFill>
        <p:spPr>
          <a:xfrm>
            <a:off x="-173224" y="5197447"/>
            <a:ext cx="4324350" cy="56673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4634D31-A99E-7246-73DA-875037DB6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0" r="36944" b="13426"/>
          <a:stretch/>
        </p:blipFill>
        <p:spPr>
          <a:xfrm>
            <a:off x="8302252" y="5180778"/>
            <a:ext cx="4324350" cy="56673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4F3C39E-335B-398D-A138-2CB002CDC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06" r="36944" b="28530"/>
          <a:stretch/>
        </p:blipFill>
        <p:spPr>
          <a:xfrm>
            <a:off x="3977902" y="5180778"/>
            <a:ext cx="4324350" cy="56673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BD25A00-4F5E-2458-F3DB-369EE88BC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27151" r="10072" b="24050"/>
          <a:stretch/>
        </p:blipFill>
        <p:spPr>
          <a:xfrm>
            <a:off x="4308616" y="5748201"/>
            <a:ext cx="3337298" cy="120436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45123E2-8AD0-BCAF-36C8-9A60E93E21D3}"/>
              </a:ext>
            </a:extLst>
          </p:cNvPr>
          <p:cNvGrpSpPr/>
          <p:nvPr userDrawn="1"/>
        </p:nvGrpSpPr>
        <p:grpSpPr>
          <a:xfrm>
            <a:off x="376478" y="0"/>
            <a:ext cx="2276858" cy="3754440"/>
            <a:chOff x="1421284" y="0"/>
            <a:chExt cx="2276858" cy="3754440"/>
          </a:xfrm>
        </p:grpSpPr>
        <p:pic>
          <p:nvPicPr>
            <p:cNvPr id="12" name="Picture 11" descr="Logo, icon&#10;&#10;Description automatically generated">
              <a:extLst>
                <a:ext uri="{FF2B5EF4-FFF2-40B4-BE49-F238E27FC236}">
                  <a16:creationId xmlns:a16="http://schemas.microsoft.com/office/drawing/2014/main" id="{F8C55B33-1B96-7FA8-2E8F-36925CDBBF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284" y="0"/>
              <a:ext cx="2276858" cy="2289187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F206D2E4-EC83-404B-87F8-646B70713B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798" y="2116655"/>
              <a:ext cx="1806145" cy="163778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AA3B42-5F2C-4D0B-E6BE-15EB9138762D}"/>
              </a:ext>
            </a:extLst>
          </p:cNvPr>
          <p:cNvGrpSpPr/>
          <p:nvPr userDrawn="1"/>
        </p:nvGrpSpPr>
        <p:grpSpPr>
          <a:xfrm>
            <a:off x="6174950" y="0"/>
            <a:ext cx="2276858" cy="3846646"/>
            <a:chOff x="4819997" y="0"/>
            <a:chExt cx="2276858" cy="3846646"/>
          </a:xfrm>
        </p:grpSpPr>
        <p:pic>
          <p:nvPicPr>
            <p:cNvPr id="14" name="Picture 13" descr="Logo, icon&#10;&#10;Description automatically generated">
              <a:extLst>
                <a:ext uri="{FF2B5EF4-FFF2-40B4-BE49-F238E27FC236}">
                  <a16:creationId xmlns:a16="http://schemas.microsoft.com/office/drawing/2014/main" id="{D3E76E5C-A517-C24C-6933-DD90EFFD77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997" y="0"/>
              <a:ext cx="2276858" cy="2289187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F324778B-CF22-5235-9F8E-B33AD314C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652" y="2116655"/>
              <a:ext cx="1789100" cy="172999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544FF0-BB28-E7E6-0687-072FB31B5C98}"/>
              </a:ext>
            </a:extLst>
          </p:cNvPr>
          <p:cNvGrpSpPr/>
          <p:nvPr userDrawn="1"/>
        </p:nvGrpSpPr>
        <p:grpSpPr>
          <a:xfrm>
            <a:off x="3149614" y="0"/>
            <a:ext cx="2276858" cy="3237082"/>
            <a:chOff x="8665562" y="0"/>
            <a:chExt cx="2276858" cy="3237082"/>
          </a:xfrm>
        </p:grpSpPr>
        <p:pic>
          <p:nvPicPr>
            <p:cNvPr id="16" name="Picture 15" descr="Logo, icon&#10;&#10;Description automatically generated">
              <a:extLst>
                <a:ext uri="{FF2B5EF4-FFF2-40B4-BE49-F238E27FC236}">
                  <a16:creationId xmlns:a16="http://schemas.microsoft.com/office/drawing/2014/main" id="{B96F83BD-A4A7-9563-1CB8-E4D03127DC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5562" y="0"/>
              <a:ext cx="2276858" cy="2289187"/>
            </a:xfrm>
            <a:prstGeom prst="rect">
              <a:avLst/>
            </a:prstGeom>
          </p:spPr>
        </p:pic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3AE33ACE-D3CC-6D8F-92E1-5BEEB9F9C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216" y="2144043"/>
              <a:ext cx="1800487" cy="109303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B37CA7-EF27-39A6-8012-060DD50FC852}"/>
              </a:ext>
            </a:extLst>
          </p:cNvPr>
          <p:cNvGrpSpPr/>
          <p:nvPr userDrawn="1"/>
        </p:nvGrpSpPr>
        <p:grpSpPr>
          <a:xfrm>
            <a:off x="9074186" y="-74666"/>
            <a:ext cx="2276858" cy="3675473"/>
            <a:chOff x="9074186" y="-74666"/>
            <a:chExt cx="2276858" cy="3675473"/>
          </a:xfrm>
        </p:grpSpPr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E67C935F-B8A8-1741-1B6F-74E1310CB4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4186" y="-74666"/>
              <a:ext cx="2276858" cy="2289187"/>
            </a:xfrm>
            <a:prstGeom prst="rect">
              <a:avLst/>
            </a:prstGeom>
          </p:spPr>
        </p:pic>
        <p:pic>
          <p:nvPicPr>
            <p:cNvPr id="22" name="Picture 21" descr="A black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CCE6E3F0-2930-1BF6-3659-3283C0D410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0048" y="1780317"/>
              <a:ext cx="1812860" cy="1820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576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846731-195C-117E-7ECB-F7D22F8849F2}"/>
              </a:ext>
            </a:extLst>
          </p:cNvPr>
          <p:cNvSpPr/>
          <p:nvPr userDrawn="1"/>
        </p:nvSpPr>
        <p:spPr>
          <a:xfrm>
            <a:off x="0" y="0"/>
            <a:ext cx="2296254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6B9CDC66-BA7F-C565-3B70-2DDDBF9409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" y="-112714"/>
            <a:ext cx="2276858" cy="2289187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2C57DBDE-DB79-B95B-E8FA-2D89AC7BA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1" y="2003941"/>
            <a:ext cx="1789100" cy="17299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86A37D-D028-27EA-8E1B-1743BAD280DE}"/>
              </a:ext>
            </a:extLst>
          </p:cNvPr>
          <p:cNvSpPr/>
          <p:nvPr userDrawn="1"/>
        </p:nvSpPr>
        <p:spPr>
          <a:xfrm>
            <a:off x="11658600" y="0"/>
            <a:ext cx="533400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F3BD1A-3E08-1A33-30AE-4DD0549F72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" t="63591" r="36783" b="28632"/>
          <a:stretch/>
        </p:blipFill>
        <p:spPr>
          <a:xfrm rot="16200000">
            <a:off x="9989349" y="4655348"/>
            <a:ext cx="3871902" cy="533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B5E9071-3C9D-8EC7-FEA0-7F2AE067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926" y="365125"/>
            <a:ext cx="849629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595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68B4-16A9-487E-8271-D11AE5CF9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926" y="1825625"/>
            <a:ext cx="8496299" cy="466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10905CC-1A64-96CD-02C4-AFCB8386A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27151" r="10072" b="24050"/>
          <a:stretch/>
        </p:blipFill>
        <p:spPr>
          <a:xfrm>
            <a:off x="0" y="6029325"/>
            <a:ext cx="2296254" cy="828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7EF236-09CF-B1F1-3D3C-E1E6A18E624A}"/>
              </a:ext>
            </a:extLst>
          </p:cNvPr>
          <p:cNvSpPr txBox="1"/>
          <p:nvPr userDrawn="1"/>
        </p:nvSpPr>
        <p:spPr>
          <a:xfrm>
            <a:off x="0" y="5598557"/>
            <a:ext cx="227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A1B1B"/>
                </a:solidFill>
                <a:latin typeface="Druk Text Bold" pitchFamily="50" charset="0"/>
              </a:rPr>
              <a:t>onfaitecole.ei-ie.org</a:t>
            </a:r>
          </a:p>
        </p:txBody>
      </p:sp>
    </p:spTree>
    <p:extLst>
      <p:ext uri="{BB962C8B-B14F-4D97-AF65-F5344CB8AC3E}">
        <p14:creationId xmlns:p14="http://schemas.microsoft.com/office/powerpoint/2010/main" val="219240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846731-195C-117E-7ECB-F7D22F8849F2}"/>
              </a:ext>
            </a:extLst>
          </p:cNvPr>
          <p:cNvSpPr/>
          <p:nvPr userDrawn="1"/>
        </p:nvSpPr>
        <p:spPr>
          <a:xfrm>
            <a:off x="0" y="0"/>
            <a:ext cx="2296254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6B9CDC66-BA7F-C565-3B70-2DDDBF9409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" y="-112714"/>
            <a:ext cx="2276858" cy="2289187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5E8ED446-926C-CACA-30D0-F42F8EEDC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0" y="2031329"/>
            <a:ext cx="1800487" cy="10930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25832D-10A8-D412-A2C8-32080F8C6242}"/>
              </a:ext>
            </a:extLst>
          </p:cNvPr>
          <p:cNvSpPr/>
          <p:nvPr userDrawn="1"/>
        </p:nvSpPr>
        <p:spPr>
          <a:xfrm>
            <a:off x="11658600" y="0"/>
            <a:ext cx="533400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44AE456-4C0F-D66B-2CF4-2E9F343A6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78904" r="37500" b="13319"/>
          <a:stretch/>
        </p:blipFill>
        <p:spPr>
          <a:xfrm rot="16200000">
            <a:off x="9999520" y="4655350"/>
            <a:ext cx="3871901" cy="5333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F25FE3-BFA6-2B70-8397-1CBA12A1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926" y="365125"/>
            <a:ext cx="849629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595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0A24A1-2A12-F12D-09F6-A5714B324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926" y="1825625"/>
            <a:ext cx="8496299" cy="466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55B365D-93E9-764B-D75F-D9FCF7BE2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27151" r="10072" b="24050"/>
          <a:stretch/>
        </p:blipFill>
        <p:spPr>
          <a:xfrm>
            <a:off x="0" y="6029325"/>
            <a:ext cx="2296254" cy="828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F6DAA4-B970-57FD-BC57-9222B65F5354}"/>
              </a:ext>
            </a:extLst>
          </p:cNvPr>
          <p:cNvSpPr txBox="1"/>
          <p:nvPr userDrawn="1"/>
        </p:nvSpPr>
        <p:spPr>
          <a:xfrm>
            <a:off x="0" y="5598557"/>
            <a:ext cx="227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A1B1B"/>
                </a:solidFill>
                <a:latin typeface="Druk Text Bold" pitchFamily="50" charset="0"/>
              </a:rPr>
              <a:t>porlapublica.ei-ie.org</a:t>
            </a:r>
          </a:p>
        </p:txBody>
      </p:sp>
    </p:spTree>
    <p:extLst>
      <p:ext uri="{BB962C8B-B14F-4D97-AF65-F5344CB8AC3E}">
        <p14:creationId xmlns:p14="http://schemas.microsoft.com/office/powerpoint/2010/main" val="1151151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846731-195C-117E-7ECB-F7D22F8849F2}"/>
              </a:ext>
            </a:extLst>
          </p:cNvPr>
          <p:cNvSpPr/>
          <p:nvPr userDrawn="1"/>
        </p:nvSpPr>
        <p:spPr>
          <a:xfrm>
            <a:off x="0" y="0"/>
            <a:ext cx="2296254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6B9CDC66-BA7F-C565-3B70-2DDDBF9409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6" y="1304568"/>
            <a:ext cx="1755797" cy="1765305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5E8ED446-926C-CACA-30D0-F42F8EEDC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1" y="5716654"/>
            <a:ext cx="1388444" cy="842896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0319ECD-D022-8BB1-F154-467375762B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5" y="2928224"/>
            <a:ext cx="1379663" cy="133408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E36F56D-12AB-2B02-5E9B-712061FB37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10" y="311150"/>
            <a:ext cx="1392807" cy="1262976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4F1EEABE-DA66-C1F5-B3B2-4E706E82F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4" y="4063291"/>
            <a:ext cx="1755797" cy="17653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CC6572D-A64D-8441-2F6F-86BB798B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926" y="365125"/>
            <a:ext cx="849629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595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0F64E-93A7-29CC-A162-5F6232576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926" y="1825625"/>
            <a:ext cx="8496299" cy="466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018C95-2A4D-EAAB-3F8A-2ACF8094B11D}"/>
              </a:ext>
            </a:extLst>
          </p:cNvPr>
          <p:cNvSpPr/>
          <p:nvPr userDrawn="1"/>
        </p:nvSpPr>
        <p:spPr>
          <a:xfrm>
            <a:off x="11658600" y="0"/>
            <a:ext cx="533400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4394298-E1A0-EA1B-176C-81F5244EB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90116" r="36945" b="2107"/>
          <a:stretch/>
        </p:blipFill>
        <p:spPr>
          <a:xfrm rot="16200000">
            <a:off x="10719430" y="1028503"/>
            <a:ext cx="2385660" cy="32865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CEE20BD-AC39-5BB1-2130-B3D3A7E44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78904" r="37500" b="13319"/>
          <a:stretch/>
        </p:blipFill>
        <p:spPr>
          <a:xfrm rot="16200000">
            <a:off x="10719430" y="5552328"/>
            <a:ext cx="2385660" cy="328651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059BAAD-087E-D4D1-EC92-5A5411BDA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" t="63591" r="36783" b="28632"/>
          <a:stretch/>
        </p:blipFill>
        <p:spPr>
          <a:xfrm rot="16200000">
            <a:off x="10719428" y="3615675"/>
            <a:ext cx="2385661" cy="328652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49C01BB-E936-1FDA-E147-FDD5C1806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39" t="81864" r="-962" b="359"/>
          <a:stretch/>
        </p:blipFill>
        <p:spPr>
          <a:xfrm>
            <a:off x="11739967" y="2447935"/>
            <a:ext cx="357005" cy="30480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40944FD-F9B2-AFA6-8C67-23764E830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39" t="81864" r="-962" b="359"/>
          <a:stretch/>
        </p:blipFill>
        <p:spPr>
          <a:xfrm>
            <a:off x="11729104" y="5038736"/>
            <a:ext cx="35700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9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A0CECB-8729-CF44-6B2A-9AB596519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8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17DCB17-496D-3BE7-1B59-8E7843E43F46}"/>
              </a:ext>
            </a:extLst>
          </p:cNvPr>
          <p:cNvSpPr/>
          <p:nvPr userDrawn="1"/>
        </p:nvSpPr>
        <p:spPr>
          <a:xfrm>
            <a:off x="0" y="5747517"/>
            <a:ext cx="12192000" cy="1110483"/>
          </a:xfrm>
          <a:prstGeom prst="rect">
            <a:avLst/>
          </a:prstGeom>
          <a:solidFill>
            <a:srgbClr val="1A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0CECB-8729-CF44-6B2A-9AB596519F53}"/>
              </a:ext>
            </a:extLst>
          </p:cNvPr>
          <p:cNvSpPr/>
          <p:nvPr userDrawn="1"/>
        </p:nvSpPr>
        <p:spPr>
          <a:xfrm>
            <a:off x="0" y="0"/>
            <a:ext cx="12192000" cy="5747517"/>
          </a:xfrm>
          <a:prstGeom prst="rect">
            <a:avLst/>
          </a:prstGeom>
          <a:solidFill>
            <a:srgbClr val="FF5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86F5EE7-650F-45ED-88D4-94ED8B79C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9" r="36944" b="2037"/>
          <a:stretch/>
        </p:blipFill>
        <p:spPr>
          <a:xfrm>
            <a:off x="-173224" y="5197447"/>
            <a:ext cx="4324350" cy="56673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4634D31-A99E-7246-73DA-875037DB6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0" r="36944" b="13426"/>
          <a:stretch/>
        </p:blipFill>
        <p:spPr>
          <a:xfrm>
            <a:off x="8302252" y="5180778"/>
            <a:ext cx="4324350" cy="56673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4F3C39E-335B-398D-A138-2CB002CDC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06" r="36944" b="28530"/>
          <a:stretch/>
        </p:blipFill>
        <p:spPr>
          <a:xfrm>
            <a:off x="3977902" y="5180778"/>
            <a:ext cx="4324350" cy="56673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BD25A00-4F5E-2458-F3DB-369EE88BC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27151" r="10072" b="24050"/>
          <a:stretch/>
        </p:blipFill>
        <p:spPr>
          <a:xfrm>
            <a:off x="4308616" y="5748201"/>
            <a:ext cx="3337298" cy="120436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45123E2-8AD0-BCAF-36C8-9A60E93E21D3}"/>
              </a:ext>
            </a:extLst>
          </p:cNvPr>
          <p:cNvGrpSpPr/>
          <p:nvPr userDrawn="1"/>
        </p:nvGrpSpPr>
        <p:grpSpPr>
          <a:xfrm>
            <a:off x="1421284" y="0"/>
            <a:ext cx="2276858" cy="3754440"/>
            <a:chOff x="1421284" y="0"/>
            <a:chExt cx="2276858" cy="3754440"/>
          </a:xfrm>
        </p:grpSpPr>
        <p:pic>
          <p:nvPicPr>
            <p:cNvPr id="12" name="Picture 11" descr="Logo, icon&#10;&#10;Description automatically generated">
              <a:extLst>
                <a:ext uri="{FF2B5EF4-FFF2-40B4-BE49-F238E27FC236}">
                  <a16:creationId xmlns:a16="http://schemas.microsoft.com/office/drawing/2014/main" id="{F8C55B33-1B96-7FA8-2E8F-36925CDBBF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284" y="0"/>
              <a:ext cx="2276858" cy="2289187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F206D2E4-EC83-404B-87F8-646B70713B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798" y="2116655"/>
              <a:ext cx="1806145" cy="163778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AA3B42-5F2C-4D0B-E6BE-15EB9138762D}"/>
              </a:ext>
            </a:extLst>
          </p:cNvPr>
          <p:cNvGrpSpPr/>
          <p:nvPr userDrawn="1"/>
        </p:nvGrpSpPr>
        <p:grpSpPr>
          <a:xfrm>
            <a:off x="4819997" y="0"/>
            <a:ext cx="2276858" cy="3846646"/>
            <a:chOff x="4819997" y="0"/>
            <a:chExt cx="2276858" cy="3846646"/>
          </a:xfrm>
        </p:grpSpPr>
        <p:pic>
          <p:nvPicPr>
            <p:cNvPr id="14" name="Picture 13" descr="Logo, icon&#10;&#10;Description automatically generated">
              <a:extLst>
                <a:ext uri="{FF2B5EF4-FFF2-40B4-BE49-F238E27FC236}">
                  <a16:creationId xmlns:a16="http://schemas.microsoft.com/office/drawing/2014/main" id="{D3E76E5C-A517-C24C-6933-DD90EFFD77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997" y="0"/>
              <a:ext cx="2276858" cy="2289187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F324778B-CF22-5235-9F8E-B33AD314C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652" y="2116655"/>
              <a:ext cx="1789100" cy="172999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544FF0-BB28-E7E6-0687-072FB31B5C98}"/>
              </a:ext>
            </a:extLst>
          </p:cNvPr>
          <p:cNvGrpSpPr/>
          <p:nvPr userDrawn="1"/>
        </p:nvGrpSpPr>
        <p:grpSpPr>
          <a:xfrm>
            <a:off x="8665562" y="0"/>
            <a:ext cx="2276858" cy="3237082"/>
            <a:chOff x="8665562" y="0"/>
            <a:chExt cx="2276858" cy="3237082"/>
          </a:xfrm>
        </p:grpSpPr>
        <p:pic>
          <p:nvPicPr>
            <p:cNvPr id="16" name="Picture 15" descr="Logo, icon&#10;&#10;Description automatically generated">
              <a:extLst>
                <a:ext uri="{FF2B5EF4-FFF2-40B4-BE49-F238E27FC236}">
                  <a16:creationId xmlns:a16="http://schemas.microsoft.com/office/drawing/2014/main" id="{B96F83BD-A4A7-9563-1CB8-E4D03127DC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5562" y="0"/>
              <a:ext cx="2276858" cy="2289187"/>
            </a:xfrm>
            <a:prstGeom prst="rect">
              <a:avLst/>
            </a:prstGeom>
          </p:spPr>
        </p:pic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3AE33ACE-D3CC-6D8F-92E1-5BEEB9F9C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216" y="2144043"/>
              <a:ext cx="1800487" cy="1093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355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566D-3400-E28A-1941-25C5FE15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CEFE-93EE-9A5E-126D-A0A0044DC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2CAA1-CE7B-88B2-D66D-1997A22E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53CAE-C3D2-4698-8D1E-9D67318B040B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6267C-668E-5035-625C-90D3C87E7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CC042-EAB6-D0AA-97CA-D4D69B07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B7B85-11D9-487B-889E-3906E798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0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CD15-CBA0-A7FF-A18B-A804CE221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E98C4-4FAB-22F4-BC1F-71EDF1AFA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8493A-6FC5-4F33-ACFB-8E925FF1C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29933-6BAC-35CF-890E-F25F790D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53CAE-C3D2-4698-8D1E-9D67318B040B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627A8-4D38-C117-3AE0-3E7CB906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EBFBC-D8A3-4301-A598-2DBB4BF9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B7B85-11D9-487B-889E-3906E798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3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8764-AB43-B317-9C2C-4D60C6AA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8E393-E0F8-C230-892E-EB77BB1B5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C6C53-17CF-D506-D53D-8B3180070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277472-45A9-619F-21D2-9548337A9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684297-F162-B2B8-EAD1-54E852FDF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CF3FDE-769C-B7B9-32BE-3F933C2D1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53CAE-C3D2-4698-8D1E-9D67318B040B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75ACE-704B-7F7A-8E9F-FA3AB48DA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510D7-7E0F-EF49-6214-78BCA0748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B7B85-11D9-487B-889E-3906E798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1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34BB747-FE79-A46B-0BC8-95F5E7B4A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64B489-0D9F-17A8-E00A-AD428C75F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7DB97D5-6EC5-79B3-D734-4FEFBD21F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F3D2F-6EAE-4385-B591-54A60D9BE2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B68A2BA-091B-D9C4-BC93-30665A4B9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C90AD5-B2C8-2E90-5C4C-C4B45E184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FC3C7-572B-4A9C-A828-3049974E3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8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ruk Text Bol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ruk Text Bold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3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demilitarize.org.uk/3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ww.progressive-charlestown.com/2014/06/rhode-island-to-adopt-fairer-tax-on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www.brasildefato.com.br/2020/06/06/argentina-renegocia-deuda-externa-mientras-enfrenta-la-pandemia-del-coronavir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EDE1790F-4BEA-24C0-FC09-0F55756CC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t="-902" r="62" b="2168"/>
          <a:stretch/>
        </p:blipFill>
        <p:spPr>
          <a:xfrm>
            <a:off x="3100623" y="1042988"/>
            <a:ext cx="8556154" cy="4772024"/>
          </a:xfrm>
          <a:prstGeom prst="rect">
            <a:avLst/>
          </a:prstGeom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2AFFBB88-B879-3DF1-6A38-42389FA5B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09"/>
          <a:stretch/>
        </p:blipFill>
        <p:spPr>
          <a:xfrm>
            <a:off x="796884" y="408391"/>
            <a:ext cx="2721016" cy="57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556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E9AEF-BE16-D821-C4F3-AC4FD380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5058664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>
                <a:latin typeface="+mj-lt"/>
                <a:ea typeface="+mj-ea"/>
                <a:cs typeface="+mj-cs"/>
              </a:rPr>
              <a:t>Fund education </a:t>
            </a:r>
            <a:br>
              <a:rPr lang="en-US" sz="4600" b="1" kern="1200" dirty="0">
                <a:latin typeface="+mj-lt"/>
                <a:ea typeface="+mj-ea"/>
                <a:cs typeface="+mj-cs"/>
              </a:rPr>
            </a:br>
            <a:r>
              <a:rPr lang="en-US" sz="4600" b="1" kern="1200" dirty="0">
                <a:latin typeface="+mj-lt"/>
                <a:ea typeface="+mj-ea"/>
                <a:cs typeface="+mj-cs"/>
              </a:rPr>
              <a:t>not War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3D07D-4939-10EF-5B91-7310DB61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i="0" dirty="0">
                <a:effectLst/>
                <a:latin typeface="+mn-lt"/>
              </a:rPr>
              <a:t>Total global military expenditure increased by 3.7 per cent in real terms in 2022, to reach a new high of $2240 billion. </a:t>
            </a:r>
          </a:p>
          <a:p>
            <a:r>
              <a:rPr lang="en-US" sz="2200" i="0" dirty="0">
                <a:effectLst/>
                <a:latin typeface="+mn-lt"/>
              </a:rPr>
              <a:t>Military expenditure in Europe saw its steepest year-on-year increase in at least 30 years, a</a:t>
            </a:r>
            <a:r>
              <a:rPr lang="en-US" sz="2200" dirty="0">
                <a:latin typeface="+mn-lt"/>
              </a:rPr>
              <a:t>ccording to </a:t>
            </a:r>
            <a:r>
              <a:rPr lang="en-US" sz="2200" i="0" dirty="0">
                <a:effectLst/>
                <a:latin typeface="+mn-lt"/>
              </a:rPr>
              <a:t>the Stockholm International Peace Research Institute.</a:t>
            </a:r>
          </a:p>
        </p:txBody>
      </p:sp>
      <p:pic>
        <p:nvPicPr>
          <p:cNvPr id="11" name="Picture 10" descr="A picture containing text, drawing, houseplant, poster&#10;&#10;Description automatically generated">
            <a:extLst>
              <a:ext uri="{FF2B5EF4-FFF2-40B4-BE49-F238E27FC236}">
                <a16:creationId xmlns:a16="http://schemas.microsoft.com/office/drawing/2014/main" id="{F5133D59-6609-ACFC-3562-45EA79C60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9048" y="1893665"/>
            <a:ext cx="5458968" cy="3070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FBD37F-606E-5573-922D-BD4262785960}"/>
              </a:ext>
            </a:extLst>
          </p:cNvPr>
          <p:cNvSpPr txBox="1"/>
          <p:nvPr/>
        </p:nvSpPr>
        <p:spPr>
          <a:xfrm>
            <a:off x="9371200" y="4764279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demilitarize.org.uk/3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63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9AEF-BE16-D821-C4F3-AC4FD380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ruk Text Bold"/>
              </a:rPr>
              <a:t>Follow the money</a:t>
            </a:r>
            <a:r>
              <a:rPr lang="en-GB">
                <a:latin typeface="Druk Text Bold"/>
              </a:rPr>
              <a:t>: Tax abuse  </a:t>
            </a:r>
            <a:endParaRPr lang="en-US" dirty="0"/>
          </a:p>
        </p:txBody>
      </p:sp>
      <p:pic>
        <p:nvPicPr>
          <p:cNvPr id="5" name="Picture 4" descr="A picture containing drawing, illustration, clipart, cartoon&#10;&#10;Description automatically generated">
            <a:extLst>
              <a:ext uri="{FF2B5EF4-FFF2-40B4-BE49-F238E27FC236}">
                <a16:creationId xmlns:a16="http://schemas.microsoft.com/office/drawing/2014/main" id="{96733B5C-6306-BDDA-6E71-18DA1E659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56427" y="3199457"/>
            <a:ext cx="5715000" cy="3524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F0155E-9E07-69EB-3A07-178AC19EA2CC}"/>
              </a:ext>
            </a:extLst>
          </p:cNvPr>
          <p:cNvSpPr txBox="1"/>
          <p:nvPr/>
        </p:nvSpPr>
        <p:spPr>
          <a:xfrm>
            <a:off x="5317821" y="6492875"/>
            <a:ext cx="571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://www.progressive-charlestown.com/2014/06/rhode-island-to-adopt-fairer-tax-on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3D07D-4939-10EF-5B91-7310DB61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926" y="1825625"/>
            <a:ext cx="7780619" cy="26962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+mn-lt"/>
              </a:rPr>
              <a:t>Governments around the world are losing nearly:</a:t>
            </a:r>
          </a:p>
          <a:p>
            <a:pPr algn="l"/>
            <a:r>
              <a:rPr lang="en-GB" dirty="0">
                <a:solidFill>
                  <a:srgbClr val="000000"/>
                </a:solidFill>
                <a:latin typeface="+mn-lt"/>
              </a:rPr>
              <a:t>A.</a:t>
            </a:r>
            <a:r>
              <a:rPr lang="en-GB" b="0" i="0" dirty="0">
                <a:solidFill>
                  <a:srgbClr val="000000"/>
                </a:solidFill>
                <a:effectLst/>
                <a:latin typeface="+mn-lt"/>
              </a:rPr>
              <a:t> $100 billion in tax revenue per year </a:t>
            </a:r>
          </a:p>
          <a:p>
            <a:pPr algn="l"/>
            <a:r>
              <a:rPr lang="en-GB" dirty="0">
                <a:solidFill>
                  <a:srgbClr val="000000"/>
                </a:solidFill>
                <a:latin typeface="+mn-lt"/>
              </a:rPr>
              <a:t>B. $500 billion per year</a:t>
            </a:r>
          </a:p>
          <a:p>
            <a:pPr algn="l"/>
            <a:r>
              <a:rPr lang="en-GB" dirty="0">
                <a:solidFill>
                  <a:srgbClr val="000000"/>
                </a:solidFill>
                <a:latin typeface="+mn-lt"/>
              </a:rPr>
              <a:t>C. $350 billion per year </a:t>
            </a:r>
          </a:p>
        </p:txBody>
      </p:sp>
    </p:spTree>
    <p:extLst>
      <p:ext uri="{BB962C8B-B14F-4D97-AF65-F5344CB8AC3E}">
        <p14:creationId xmlns:p14="http://schemas.microsoft.com/office/powerpoint/2010/main" val="4291851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9AEF-BE16-D821-C4F3-AC4FD380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📢 Go Public! Fund Education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3D07D-4939-10EF-5B91-7310DB612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FF5958"/>
              </a:buClr>
            </a:pPr>
            <a:r>
              <a:rPr lang="en-US" dirty="0">
                <a:solidFill>
                  <a:srgbClr val="404040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Education International’s new global campaign </a:t>
            </a:r>
            <a:r>
              <a:rPr lang="en-US" dirty="0">
                <a:solidFill>
                  <a:srgbClr val="FF5958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Go Public! Fund Education</a:t>
            </a:r>
            <a:r>
              <a:rPr lang="en-US" dirty="0">
                <a:solidFill>
                  <a:srgbClr val="404040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 is an urgent call for governments to fully fund public education systems and invest in </a:t>
            </a:r>
            <a:r>
              <a:rPr lang="en-US" dirty="0">
                <a:solidFill>
                  <a:srgbClr val="404040"/>
                </a:solidFill>
                <a:latin typeface="Calibri"/>
                <a:ea typeface="Times New Roman" panose="02020603050405020304" pitchFamily="18" charset="0"/>
                <a:cs typeface="Calibri"/>
              </a:rPr>
              <a:t>teachers</a:t>
            </a:r>
            <a:r>
              <a:rPr lang="en-US" dirty="0">
                <a:solidFill>
                  <a:srgbClr val="404040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. </a:t>
            </a:r>
            <a:br>
              <a:rPr lang="en-US" dirty="0">
                <a:effectLst/>
                <a:latin typeface="Calibri"/>
                <a:ea typeface="Times New Roman" panose="02020603050405020304" pitchFamily="18" charset="0"/>
              </a:rPr>
            </a:br>
            <a:endParaRPr lang="en-US" dirty="0">
              <a:solidFill>
                <a:srgbClr val="404040"/>
              </a:solidFill>
              <a:effectLst/>
              <a:latin typeface="Calibri"/>
              <a:ea typeface="Times New Roman" panose="02020603050405020304" pitchFamily="18" charset="0"/>
              <a:cs typeface="Calibri"/>
            </a:endParaRPr>
          </a:p>
          <a:p>
            <a:pPr>
              <a:buClr>
                <a:srgbClr val="FF5958"/>
              </a:buClr>
            </a:pPr>
            <a:r>
              <a:rPr lang="en-US" dirty="0">
                <a:solidFill>
                  <a:srgbClr val="404040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The campaign will support education unions to build well-resourced equitable public education systems that empower, respect, and value teachers and education support personnel.</a:t>
            </a:r>
            <a:endParaRPr lang="en-GB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103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200D-710C-DDFB-CC7F-ABD97334635C}"/>
              </a:ext>
            </a:extLst>
          </p:cNvPr>
          <p:cNvSpPr txBox="1">
            <a:spLocks/>
          </p:cNvSpPr>
          <p:nvPr/>
        </p:nvSpPr>
        <p:spPr>
          <a:xfrm>
            <a:off x="6026817" y="2898567"/>
            <a:ext cx="5355054" cy="1408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ruk Text Bold" pitchFamily="50" charset="0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chemeClr val="bg1"/>
                </a:solidFill>
                <a:latin typeface="Druk Text Bold"/>
              </a:rPr>
              <a:t>GOALS</a:t>
            </a:r>
            <a:endParaRPr lang="en-GB" sz="10000" dirty="0">
              <a:solidFill>
                <a:schemeClr val="bg1"/>
              </a:solidFill>
              <a:latin typeface="Druk Text Bold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3A5902BB-34DB-581E-C8FB-3BC86BF4D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511345" y="560795"/>
            <a:ext cx="5629316" cy="57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33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447A9-5314-F13D-5B3B-189914B8D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926" y="1239603"/>
            <a:ext cx="8496299" cy="43787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500" dirty="0">
                <a:solidFill>
                  <a:srgbClr val="FF5958"/>
                </a:solidFill>
                <a:latin typeface="Druk Text Bold"/>
              </a:rPr>
              <a:t> </a:t>
            </a:r>
            <a:r>
              <a:rPr lang="en-US" sz="4500" dirty="0">
                <a:solidFill>
                  <a:srgbClr val="FF5958"/>
                </a:solidFill>
                <a:latin typeface="Calibri"/>
                <a:cs typeface="Calibri"/>
              </a:rPr>
              <a:t>Strengthen the narrative </a:t>
            </a:r>
            <a:r>
              <a:rPr lang="en-US" sz="4500" kern="1200" dirty="0">
                <a:solidFill>
                  <a:srgbClr val="404040"/>
                </a:solidFill>
                <a:effectLst/>
                <a:latin typeface="Calibri"/>
                <a:cs typeface="Calibri"/>
              </a:rPr>
              <a:t>for well-resourced inclusive and equitable quality public education systems and their indispensable role in advancing human rights, equity and equality, peace, democracy, and climate justice.</a:t>
            </a:r>
            <a:endParaRPr lang="en-US" sz="45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167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5B9B-D48E-34DF-BA27-A0F1665D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926" y="1782788"/>
            <a:ext cx="8496299" cy="3292424"/>
          </a:xfrm>
        </p:spPr>
        <p:txBody>
          <a:bodyPr>
            <a:noAutofit/>
          </a:bodyPr>
          <a:lstStyle/>
          <a:p>
            <a:r>
              <a:rPr lang="en-US" sz="4500" dirty="0">
                <a:latin typeface="Calibri"/>
                <a:cs typeface="Calibri"/>
              </a:rPr>
              <a:t>Expose the negative impact of austerity and privatization </a:t>
            </a:r>
            <a:r>
              <a:rPr lang="en-US" sz="4500" kern="1200" dirty="0">
                <a:solidFill>
                  <a:srgbClr val="404040"/>
                </a:solidFill>
                <a:effectLst/>
                <a:latin typeface="Calibri"/>
                <a:cs typeface="Calibri"/>
              </a:rPr>
              <a:t>on the quality and equity of education systems and the rights and conditions of education workers.</a:t>
            </a:r>
            <a:endParaRPr lang="en-US" sz="45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4371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694F3-5F1E-2E45-6A4E-EBBB964B7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283" y="1635874"/>
            <a:ext cx="8496299" cy="358625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4500" dirty="0">
                <a:solidFill>
                  <a:srgbClr val="404040"/>
                </a:solidFill>
                <a:latin typeface="Calibri"/>
                <a:cs typeface="Calibri"/>
              </a:rPr>
              <a:t>Provide</a:t>
            </a:r>
            <a:r>
              <a:rPr lang="en-GB" sz="4500" kern="12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r>
              <a:rPr lang="en-GB" sz="4500" kern="1200" dirty="0">
                <a:effectLst/>
                <a:latin typeface="Calibri"/>
                <a:cs typeface="Calibri"/>
              </a:rPr>
              <a:t>targeted support for EI member organisations</a:t>
            </a:r>
            <a:r>
              <a:rPr lang="en-GB" sz="4500" kern="120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r>
              <a:rPr lang="en-GB" sz="4500" kern="1200" dirty="0">
                <a:solidFill>
                  <a:srgbClr val="404040"/>
                </a:solidFill>
                <a:effectLst/>
                <a:latin typeface="Calibri"/>
                <a:cs typeface="Calibri"/>
              </a:rPr>
              <a:t>to advocate for increased public investment in education systems and education workers at the national, regional and global level.</a:t>
            </a:r>
            <a:endParaRPr lang="en-GB" sz="45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344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2630-4F67-8883-F1FF-1EE5D76B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you engage with the campaign?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818BB-7D55-492A-BE75-A3D4F65D9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926" y="2006769"/>
            <a:ext cx="8644915" cy="43439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F5958"/>
              </a:buClr>
            </a:pPr>
            <a:r>
              <a:rPr lang="en-GB" sz="2400" dirty="0">
                <a:latin typeface="Calibri"/>
                <a:cs typeface="Calibri"/>
              </a:rPr>
              <a:t>Use the campaign toolkit (EI website) </a:t>
            </a:r>
          </a:p>
          <a:p>
            <a:pPr>
              <a:buClr>
                <a:srgbClr val="FF5958"/>
              </a:buClr>
            </a:pPr>
            <a:r>
              <a:rPr lang="en-GB" sz="2400" dirty="0">
                <a:latin typeface="Calibri"/>
                <a:cs typeface="Calibri"/>
              </a:rPr>
              <a:t>Publish and share campaign information on your platforms</a:t>
            </a:r>
          </a:p>
          <a:p>
            <a:pPr>
              <a:buClr>
                <a:srgbClr val="FF5958"/>
              </a:buClr>
            </a:pPr>
            <a:r>
              <a:rPr lang="en-GB" sz="2400" dirty="0">
                <a:latin typeface="Calibri"/>
                <a:cs typeface="Calibri"/>
              </a:rPr>
              <a:t>Produce campaign materials and bring them to events and protests (toolkit available)</a:t>
            </a:r>
          </a:p>
          <a:p>
            <a:r>
              <a:rPr lang="en-US" sz="2400" dirty="0">
                <a:latin typeface="Calibri"/>
                <a:cs typeface="Calibri"/>
              </a:rPr>
              <a:t>Work with colleagues to adapt the campaign to your context.</a:t>
            </a:r>
          </a:p>
          <a:p>
            <a:r>
              <a:rPr lang="en-US" sz="2400" dirty="0">
                <a:latin typeface="Calibri"/>
                <a:cs typeface="Calibri"/>
              </a:rPr>
              <a:t>Form alliances with organizations in your community including student groups, parents, unionists and social justice activists. </a:t>
            </a:r>
          </a:p>
          <a:p>
            <a:r>
              <a:rPr lang="en-US" sz="2400" dirty="0">
                <a:latin typeface="Calibri"/>
                <a:cs typeface="Calibri"/>
              </a:rPr>
              <a:t>Organize discussions, forums in your schools and education communities around education funding and priorities in your context. </a:t>
            </a:r>
            <a:r>
              <a:rPr lang="en-US" sz="2400" dirty="0">
                <a:latin typeface="Druk Text Bold"/>
              </a:rPr>
              <a:t> </a:t>
            </a:r>
          </a:p>
          <a:p>
            <a:pPr marL="0" indent="0">
              <a:buClr>
                <a:srgbClr val="FF5958"/>
              </a:buClr>
              <a:buNone/>
            </a:pPr>
            <a:endParaRPr lang="en-GB" sz="3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6033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F583CCE-B765-1061-EA0B-CAA10EAC7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862">
            <a:off x="4883426" y="651007"/>
            <a:ext cx="5840307" cy="5840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A6AAA2D8-9237-78CA-596E-CB6034735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4" y="5190004"/>
            <a:ext cx="1659013" cy="16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79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EE39CFC5-4E05-E791-8BE9-795C1846A3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145">
            <a:off x="1152946" y="593788"/>
            <a:ext cx="5670425" cy="5670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60DF3521-3352-B988-F1AE-4966E5B10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384" y="5190004"/>
            <a:ext cx="1659013" cy="16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6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EDE1790F-4BEA-24C0-FC09-0F55756CC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t="-902" r="58572" b="2168"/>
          <a:stretch/>
        </p:blipFill>
        <p:spPr>
          <a:xfrm>
            <a:off x="5856523" y="1042988"/>
            <a:ext cx="3528777" cy="4772024"/>
          </a:xfrm>
          <a:prstGeom prst="rect">
            <a:avLst/>
          </a:prstGeom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2AFFBB88-B879-3DF1-6A38-42389FA5B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796884" y="408391"/>
            <a:ext cx="5629316" cy="573641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0597CC5-7D2A-63C4-3506-AF2C6D053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511" y="1964529"/>
            <a:ext cx="3230029" cy="292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63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A5A2E416-4046-AB6A-CFDB-857963F07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8" b="22403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50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9196D33B-2A3A-4662-C9FD-D1E316B2E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r="2" b="2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2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88DC7828-F3C1-72F5-6B53-2F57312D6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" r="620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CE842C-C6C6-AFE5-AD44-0815904637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658"/>
          <a:stretch/>
        </p:blipFill>
        <p:spPr>
          <a:xfrm rot="21600000"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78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9196D33B-2A3A-4662-C9FD-D1E316B2E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r="2" b="2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8DC7828-F3C1-72F5-6B53-2F57312D6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18" b="9018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7CCE842C-C6C6-AFE5-AD44-0815904637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90" b="13890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47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23B1F771-7773-ED6E-8E4D-33D4CAFE7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13"/>
          <a:stretch/>
        </p:blipFill>
        <p:spPr>
          <a:xfrm>
            <a:off x="811522" y="643467"/>
            <a:ext cx="4955556" cy="557106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1BE6A71-733A-362C-6BBC-FFA2FD2C9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36" r="15036"/>
          <a:stretch/>
        </p:blipFill>
        <p:spPr>
          <a:xfrm>
            <a:off x="6256865" y="1537173"/>
            <a:ext cx="5291667" cy="378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32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2630-4F67-8883-F1FF-1EE5D76B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>
                <a:latin typeface="+mj-lt"/>
              </a:rPr>
              <a:t>This is our Narrative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818BB-7D55-492A-BE75-A3D4F65D9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888496" cy="371042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  <a:effectLst/>
                <a:latin typeface="+mn-lt"/>
              </a:rPr>
              <a:t>We as teachers and education personnel are the heart, we are the builders, the creators of school, of education communities.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+mn-lt"/>
              </a:rPr>
              <a:t> 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FF5958">
                    <a:alpha val="80000"/>
                  </a:srgbClr>
                </a:solidFill>
                <a:effectLst/>
                <a:latin typeface="+mn-lt"/>
              </a:rPr>
              <a:t>We deserve the respect, authority, the dignity and pay our professions merits.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effectLst/>
                <a:latin typeface="+mn-lt"/>
              </a:rPr>
              <a:t> We have the knowledge, the experience, and authority to guide our students, to create a more just and inclusive future.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+mn-lt"/>
              </a:rPr>
              <a:t> 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pPr marL="0">
              <a:spcBef>
                <a:spcPts val="0"/>
              </a:spcBef>
              <a:spcAft>
                <a:spcPts val="8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  <a:latin typeface="+mn-lt"/>
            </a:endParaRPr>
          </a:p>
          <a:p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226B36-367A-3C6B-9A14-E9FA6ABAE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9" r="22259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2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2630-4F67-8883-F1FF-1EE5D76B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>
                <a:latin typeface="+mj-lt"/>
              </a:rPr>
              <a:t>This is our Narrative</a:t>
            </a:r>
            <a:r>
              <a:rPr lang="en-US" sz="5600">
                <a:solidFill>
                  <a:schemeClr val="tx1"/>
                </a:solidFill>
                <a:latin typeface="+mj-lt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818BB-7D55-492A-BE75-A3D4F65D9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415" y="2029473"/>
            <a:ext cx="4640205" cy="43268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chemeClr val="tx1">
                  <a:alpha val="80000"/>
                </a:schemeClr>
              </a:solidFill>
              <a:effectLst/>
              <a:latin typeface="+mn-lt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We are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+mn-lt"/>
              </a:rPr>
              <a:t> part of a movement. 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+mn-lt"/>
              </a:rPr>
              <a:t>We believe in the public, we believe education is a human right and a public good.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latin typeface="+mn-lt"/>
              </a:rPr>
              <a:t> </a:t>
            </a:r>
            <a:endParaRPr lang="en-US" sz="2400" dirty="0">
              <a:solidFill>
                <a:schemeClr val="tx1">
                  <a:alpha val="80000"/>
                </a:schemeClr>
              </a:solidFill>
              <a:latin typeface="+mn-lt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+mn-lt"/>
              </a:rPr>
              <a:t>We resist privatization, corporate greed, and the profiteers who want to pillage our common resources and use our children to make money for their private interests.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+mn-lt"/>
              </a:rPr>
              <a:t> </a:t>
            </a:r>
            <a:endParaRPr lang="en-US" dirty="0">
              <a:solidFill>
                <a:schemeClr val="tx1">
                  <a:alpha val="80000"/>
                </a:schemeClr>
              </a:solidFill>
              <a:effectLst/>
              <a:latin typeface="+mn-lt"/>
              <a:cs typeface="Calibri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  <a:latin typeface="+mn-lt"/>
            </a:endParaRPr>
          </a:p>
          <a:p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</a:endParaRPr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61DAE403-0DF8-94B0-7017-17F010AEA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14" b="945"/>
          <a:stretch/>
        </p:blipFill>
        <p:spPr>
          <a:xfrm>
            <a:off x="267770" y="83419"/>
            <a:ext cx="5221625" cy="6683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9E1A1B-8AE1-E448-8E4B-B8992D8A2DAA}"/>
              </a:ext>
            </a:extLst>
          </p:cNvPr>
          <p:cNvSpPr/>
          <p:nvPr/>
        </p:nvSpPr>
        <p:spPr>
          <a:xfrm>
            <a:off x="3883068" y="6100175"/>
            <a:ext cx="1465546" cy="667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574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Schoolgirl with red backpack">
            <a:extLst>
              <a:ext uri="{FF2B5EF4-FFF2-40B4-BE49-F238E27FC236}">
                <a16:creationId xmlns:a16="http://schemas.microsoft.com/office/drawing/2014/main" id="{04E3F7F5-308F-3FE6-8322-05DA7CC0F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72630-4F67-8883-F1FF-1EE5D76B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Druk Text Bold"/>
              </a:rPr>
              <a:t>This is our Narrative</a:t>
            </a: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 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818BB-7D55-492A-BE75-A3D4F65D9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610" y="2434201"/>
            <a:ext cx="4584189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+mn-lt"/>
              </a:rPr>
              <a:t>We believe that fully funding public education systems, and the </a:t>
            </a:r>
            <a:r>
              <a:rPr lang="en-US" sz="3200" b="1" dirty="0">
                <a:effectLst/>
                <a:latin typeface="+mn-lt"/>
              </a:rPr>
              <a:t>education personnel, </a:t>
            </a:r>
            <a:r>
              <a:rPr lang="en-US" sz="3200" dirty="0">
                <a:effectLst/>
                <a:latin typeface="+mn-lt"/>
              </a:rPr>
              <a:t>is the key to a </a:t>
            </a:r>
            <a:r>
              <a:rPr lang="en-US" sz="3200" b="1" dirty="0">
                <a:effectLst/>
                <a:latin typeface="+mn-lt"/>
              </a:rPr>
              <a:t>sustainable future for all.</a:t>
            </a:r>
            <a:endParaRPr lang="en-US" sz="3200" dirty="0">
              <a:latin typeface="+mn-lt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effectLst/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7437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EBCFA35-F544-B576-6C62-EADF345B2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0" r="36944" b="13426"/>
          <a:stretch/>
        </p:blipFill>
        <p:spPr>
          <a:xfrm>
            <a:off x="0" y="5276842"/>
            <a:ext cx="4324350" cy="56673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EE09CE7-7372-FF5D-535A-B17D781C76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06" r="36944" b="28530"/>
          <a:stretch/>
        </p:blipFill>
        <p:spPr>
          <a:xfrm>
            <a:off x="0" y="4568814"/>
            <a:ext cx="4324350" cy="56673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E72925-68CF-7C4F-19B7-C9F75DD034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16" r="36945" b="2107"/>
          <a:stretch/>
        </p:blipFill>
        <p:spPr>
          <a:xfrm>
            <a:off x="1" y="5843581"/>
            <a:ext cx="4324350" cy="5333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4BEF16C-72CA-2E70-8A58-9904C6AC1A0A}"/>
              </a:ext>
            </a:extLst>
          </p:cNvPr>
          <p:cNvGrpSpPr/>
          <p:nvPr/>
        </p:nvGrpSpPr>
        <p:grpSpPr>
          <a:xfrm>
            <a:off x="259234" y="0"/>
            <a:ext cx="2276858" cy="3754440"/>
            <a:chOff x="1421284" y="0"/>
            <a:chExt cx="2276858" cy="3754440"/>
          </a:xfrm>
        </p:grpSpPr>
        <p:pic>
          <p:nvPicPr>
            <p:cNvPr id="6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9239D386-FE0B-C3E0-1DDC-316070E26B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284" y="0"/>
              <a:ext cx="2276858" cy="2289187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4EA91DDB-41B5-14F4-D882-ABC9BF5D4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798" y="2116655"/>
              <a:ext cx="1806145" cy="163778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229340-86F5-0C6E-22D3-7C4F40AC1F0C}"/>
              </a:ext>
            </a:extLst>
          </p:cNvPr>
          <p:cNvGrpSpPr/>
          <p:nvPr/>
        </p:nvGrpSpPr>
        <p:grpSpPr>
          <a:xfrm>
            <a:off x="2185502" y="0"/>
            <a:ext cx="2276858" cy="3846646"/>
            <a:chOff x="4819997" y="0"/>
            <a:chExt cx="2276858" cy="3846646"/>
          </a:xfrm>
        </p:grpSpPr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3E26F010-B9B5-B69A-C179-393C61281E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997" y="0"/>
              <a:ext cx="2276858" cy="2289187"/>
            </a:xfrm>
            <a:prstGeom prst="rect">
              <a:avLst/>
            </a:prstGeom>
          </p:spPr>
        </p:pic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FC684976-A829-DB9C-33A1-5B713EB26D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652" y="2116655"/>
              <a:ext cx="1789100" cy="172999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01AAB2-B979-8823-ED89-65AFD69CA8BD}"/>
              </a:ext>
            </a:extLst>
          </p:cNvPr>
          <p:cNvGrpSpPr/>
          <p:nvPr/>
        </p:nvGrpSpPr>
        <p:grpSpPr>
          <a:xfrm>
            <a:off x="4111770" y="0"/>
            <a:ext cx="2276858" cy="3237082"/>
            <a:chOff x="8665562" y="0"/>
            <a:chExt cx="2276858" cy="3237082"/>
          </a:xfrm>
        </p:grpSpPr>
        <p:pic>
          <p:nvPicPr>
            <p:cNvPr id="12" name="Picture 11" descr="Logo, icon&#10;&#10;Description automatically generated">
              <a:extLst>
                <a:ext uri="{FF2B5EF4-FFF2-40B4-BE49-F238E27FC236}">
                  <a16:creationId xmlns:a16="http://schemas.microsoft.com/office/drawing/2014/main" id="{333A7358-3D37-D3D9-B0DF-E4EB9A1874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5562" y="0"/>
              <a:ext cx="2276858" cy="2289187"/>
            </a:xfrm>
            <a:prstGeom prst="rect">
              <a:avLst/>
            </a:prstGeom>
          </p:spPr>
        </p:pic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8B87C0B3-4052-24F1-1FEC-C777BA8078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216" y="2144043"/>
              <a:ext cx="1800487" cy="1093039"/>
            </a:xfrm>
            <a:prstGeom prst="rect">
              <a:avLst/>
            </a:prstGeom>
          </p:spPr>
        </p:pic>
      </p:grp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E98B88F7-0750-93E7-A194-E9DA34857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84" y="-264709"/>
            <a:ext cx="5705516" cy="5736410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A6541361-FE54-E08D-A395-F8B7E4F016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27151" r="10072" b="24050"/>
          <a:stretch/>
        </p:blipFill>
        <p:spPr>
          <a:xfrm>
            <a:off x="5917927" y="5390895"/>
            <a:ext cx="3717827" cy="13416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9B54C7-B797-802C-DE94-6A640895D29D}"/>
              </a:ext>
            </a:extLst>
          </p:cNvPr>
          <p:cNvSpPr txBox="1"/>
          <p:nvPr/>
        </p:nvSpPr>
        <p:spPr>
          <a:xfrm>
            <a:off x="9759515" y="6182797"/>
            <a:ext cx="227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A1B1B"/>
                </a:solidFill>
                <a:latin typeface="Druk Text Bold" pitchFamily="50" charset="0"/>
              </a:rPr>
              <a:t>Edit text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A4D8851A-BE4C-C4F3-97B5-38F5EA2B8F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31727" r="59089" b="33094"/>
          <a:stretch/>
        </p:blipFill>
        <p:spPr>
          <a:xfrm>
            <a:off x="4987591" y="5516709"/>
            <a:ext cx="990601" cy="9672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D1EDFE-0D9D-8786-6F7F-7172429C63D7}"/>
              </a:ext>
            </a:extLst>
          </p:cNvPr>
          <p:cNvSpPr txBox="1"/>
          <p:nvPr/>
        </p:nvSpPr>
        <p:spPr>
          <a:xfrm>
            <a:off x="9759515" y="5732813"/>
            <a:ext cx="227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A1B1B"/>
                </a:solidFill>
                <a:latin typeface="Druk Text Bold" pitchFamily="50" charset="0"/>
              </a:rPr>
              <a:t>porlapublica.ei-ie.org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DCC4F6-3474-0950-49DE-71318D36B560}"/>
              </a:ext>
            </a:extLst>
          </p:cNvPr>
          <p:cNvSpPr txBox="1"/>
          <p:nvPr/>
        </p:nvSpPr>
        <p:spPr>
          <a:xfrm>
            <a:off x="9733610" y="5467495"/>
            <a:ext cx="227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A1B1B"/>
                </a:solidFill>
                <a:latin typeface="Druk Text Bold" pitchFamily="50" charset="0"/>
              </a:rPr>
              <a:t>onfaitecole.ei-ie.org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DDF7E4-AF66-22F6-082A-BFACB9D0EC20}"/>
              </a:ext>
            </a:extLst>
          </p:cNvPr>
          <p:cNvSpPr txBox="1"/>
          <p:nvPr/>
        </p:nvSpPr>
        <p:spPr>
          <a:xfrm>
            <a:off x="9831466" y="5183021"/>
            <a:ext cx="227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A1B1B"/>
                </a:solidFill>
                <a:latin typeface="Druk Text Bold" pitchFamily="50" charset="0"/>
              </a:rPr>
              <a:t>gopublic.ei-ie.org</a:t>
            </a:r>
          </a:p>
        </p:txBody>
      </p:sp>
    </p:spTree>
    <p:extLst>
      <p:ext uri="{BB962C8B-B14F-4D97-AF65-F5344CB8AC3E}">
        <p14:creationId xmlns:p14="http://schemas.microsoft.com/office/powerpoint/2010/main" val="338611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EDE1790F-4BEA-24C0-FC09-0F55756CC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t="-902" r="58572" b="2168"/>
          <a:stretch/>
        </p:blipFill>
        <p:spPr>
          <a:xfrm>
            <a:off x="7532923" y="1042988"/>
            <a:ext cx="3528777" cy="4772024"/>
          </a:xfrm>
          <a:prstGeom prst="rect">
            <a:avLst/>
          </a:prstGeom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2AFFBB88-B879-3DF1-6A38-42389FA5B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3553695" y="408391"/>
            <a:ext cx="5629316" cy="573641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9B777F6-BC5A-43AB-9B04-EF8F4A5BE9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89" y="1964529"/>
            <a:ext cx="3230029" cy="292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602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0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5962CC-6EE2-32DA-46BE-B5E0B7FA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ruk Text Bold"/>
              </a:rPr>
              <a:t>Go Public! Fund Education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16F535-10C9-A523-BBE2-5F0FB2D97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i="1" dirty="0">
                <a:latin typeface="Calibri"/>
                <a:cs typeface="Calibri"/>
              </a:rPr>
              <a:t>Is a global campaign to mobilize more funding for public education.</a:t>
            </a:r>
          </a:p>
          <a:p>
            <a:pPr marL="0" indent="0">
              <a:buNone/>
            </a:pPr>
            <a:endParaRPr lang="en-US" sz="4000" i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4000" i="1" dirty="0">
                <a:latin typeface="Calibri"/>
                <a:cs typeface="Calibri"/>
              </a:rPr>
              <a:t>The campaign is driven by education unions organizing as the voice of teachers and education workers.</a:t>
            </a:r>
            <a:endParaRPr lang="en-US" sz="4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05871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C1ABA562-1A24-F1B0-61DC-BAEA6D116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47700"/>
            <a:ext cx="12115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78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D588-9499-D391-2E75-215CB6EB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ruk Text Bold"/>
              </a:rPr>
              <a:t>Go Public! Building blocks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3F58D-A3DC-68EB-E5C9-FF8E96C46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926" y="1464678"/>
            <a:ext cx="8496299" cy="44587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  <a:p>
            <a:r>
              <a:rPr lang="en-US" sz="3000" dirty="0">
                <a:latin typeface="Calibri"/>
                <a:cs typeface="Calibri"/>
              </a:rPr>
              <a:t>The Go Public! Fund Education Campaign was approved by the elected leaders of Education International as a response to the call from EI’s 8th World Congress Resolutions.</a:t>
            </a:r>
          </a:p>
          <a:p>
            <a:r>
              <a:rPr lang="en-US" sz="3000" dirty="0">
                <a:latin typeface="Calibri"/>
                <a:cs typeface="Calibri"/>
              </a:rPr>
              <a:t>The officers of Education International and the Executive Board have endorsed the campaign and called on EI members to participate. </a:t>
            </a:r>
          </a:p>
          <a:p>
            <a:r>
              <a:rPr lang="en-US" sz="3000" dirty="0">
                <a:latin typeface="Calibri"/>
                <a:cs typeface="Calibri"/>
              </a:rPr>
              <a:t>The campaign is the result of an inclusive process  welcoming the diverse voices within EI and extensive consultations at all levels. 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103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9AEF-BE16-D821-C4F3-AC4FD380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ruk Text Bold"/>
              </a:rPr>
              <a:t>Go Public! Fund Education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3D07D-4939-10EF-5B91-7310DB612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>
              <a:buClr>
                <a:srgbClr val="FF5958"/>
              </a:buClr>
            </a:pPr>
            <a:r>
              <a:rPr lang="en-US" dirty="0">
                <a:solidFill>
                  <a:srgbClr val="FF5958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Funding public education </a:t>
            </a:r>
            <a:r>
              <a:rPr lang="en-US" dirty="0">
                <a:solidFill>
                  <a:srgbClr val="FF5958"/>
                </a:solidFill>
                <a:latin typeface="Calibri"/>
                <a:ea typeface="Times New Roman" panose="02020603050405020304" pitchFamily="18" charset="0"/>
                <a:cs typeface="Calibri"/>
              </a:rPr>
              <a:t>systems </a:t>
            </a:r>
            <a:r>
              <a:rPr lang="en-US" dirty="0">
                <a:solidFill>
                  <a:srgbClr val="404040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improves pay and working conditions and empowers teachers and education support personnel to stay and thrive in the profession they </a:t>
            </a:r>
            <a:r>
              <a:rPr lang="en-US" dirty="0">
                <a:solidFill>
                  <a:srgbClr val="FF5958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love</a:t>
            </a:r>
            <a:r>
              <a:rPr lang="en-US" dirty="0">
                <a:solidFill>
                  <a:srgbClr val="404040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.</a:t>
            </a:r>
            <a:r>
              <a:rPr lang="en-US" dirty="0">
                <a:solidFill>
                  <a:srgbClr val="404040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US" dirty="0">
              <a:latin typeface="Calibri"/>
              <a:cs typeface="Calibri"/>
            </a:endParaRPr>
          </a:p>
          <a:p>
            <a:pPr>
              <a:buClr>
                <a:srgbClr val="FF5958"/>
              </a:buClr>
            </a:pPr>
            <a:r>
              <a:rPr lang="en-US" dirty="0">
                <a:solidFill>
                  <a:srgbClr val="404040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It inspires a new generation to join the professions the world desperately needs.</a:t>
            </a:r>
            <a:r>
              <a:rPr lang="en-US" dirty="0">
                <a:solidFill>
                  <a:srgbClr val="404040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</a:p>
          <a:p>
            <a:pPr>
              <a:buClr>
                <a:srgbClr val="FF5958"/>
              </a:buClr>
            </a:pPr>
            <a:r>
              <a:rPr lang="en-US" dirty="0">
                <a:latin typeface="Calibri"/>
                <a:cs typeface="Calibri"/>
              </a:rPr>
              <a:t>The Go Public! Fund Education campaign contends that </a:t>
            </a:r>
            <a:r>
              <a:rPr lang="en-US" dirty="0">
                <a:solidFill>
                  <a:srgbClr val="FF5958"/>
                </a:solidFill>
                <a:latin typeface="Calibri"/>
                <a:cs typeface="Calibri"/>
              </a:rPr>
              <a:t>there is sufficient funding for sustainable investment in education and in educators</a:t>
            </a:r>
            <a:r>
              <a:rPr lang="en-US" dirty="0">
                <a:latin typeface="Calibri"/>
                <a:cs typeface="Calibri"/>
              </a:rPr>
              <a:t> to achieve quality education for all. 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1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E9AEF-BE16-D821-C4F3-AC4FD380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Druk Text Bold"/>
              </a:rPr>
              <a:t>Follow the money: Debt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3D07D-4939-10EF-5B91-7310DB61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8480" cy="466725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FF5958"/>
              </a:buClr>
            </a:pPr>
            <a:r>
              <a:rPr lang="en-US" sz="2400" dirty="0">
                <a:latin typeface="+mn-lt"/>
              </a:rPr>
              <a:t>M</a:t>
            </a:r>
            <a:r>
              <a:rPr lang="en-US" sz="2400" b="0" i="0" dirty="0">
                <a:effectLst/>
                <a:latin typeface="+mn-lt"/>
              </a:rPr>
              <a:t>any countries are spending more on debt servicing than they do on education and health.</a:t>
            </a:r>
          </a:p>
          <a:p>
            <a:pPr>
              <a:buClr>
                <a:srgbClr val="FF5958"/>
              </a:buClr>
            </a:pPr>
            <a:r>
              <a:rPr lang="en-US" sz="2400" dirty="0">
                <a:latin typeface="+mn-lt"/>
              </a:rPr>
              <a:t>Some countries spend the equivalent of over half of their total budget for health and education just on repaying their debts.</a:t>
            </a:r>
          </a:p>
          <a:p>
            <a:pPr>
              <a:buClr>
                <a:srgbClr val="FF5958"/>
              </a:buClr>
            </a:pPr>
            <a:r>
              <a:rPr lang="en-US" sz="2400" dirty="0">
                <a:latin typeface="+mn-lt"/>
              </a:rPr>
              <a:t>Bangladesh and Ghana would each have had over $5 billion to invest in public services every year and Kenya would have had over $4 billion a year in extra revenue. </a:t>
            </a:r>
          </a:p>
        </p:txBody>
      </p:sp>
      <p:pic>
        <p:nvPicPr>
          <p:cNvPr id="5" name="Picture 4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775AA7DF-1F20-36A2-DE4C-371979CDD9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797" b="-1"/>
          <a:stretch/>
        </p:blipFill>
        <p:spPr>
          <a:xfrm>
            <a:off x="6195321" y="1888256"/>
            <a:ext cx="5164595" cy="3536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011B97-1C91-B2E6-00D4-29BB26EBE19E}"/>
              </a:ext>
            </a:extLst>
          </p:cNvPr>
          <p:cNvSpPr txBox="1"/>
          <p:nvPr/>
        </p:nvSpPr>
        <p:spPr>
          <a:xfrm flipV="1">
            <a:off x="9027521" y="4133590"/>
            <a:ext cx="692676" cy="73866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www.brasildefato.com.br/2020/06/06/argentina-renegocia-deuda-externa-mientras-enfrenta-la-pandemia-del-coronavir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35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248253-1ae3-4508-9ac5-22671723da37" xsi:nil="true"/>
    <lcf76f155ced4ddcb4097134ff3c332f xmlns="f1b18939-f153-494b-8e21-dbdbb52d46f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F7BFB08FB53844BFE3EB557BCCE78D" ma:contentTypeVersion="17" ma:contentTypeDescription="Create a new document." ma:contentTypeScope="" ma:versionID="02b49488c6e9017b3122480c652bc6d4">
  <xsd:schema xmlns:xsd="http://www.w3.org/2001/XMLSchema" xmlns:xs="http://www.w3.org/2001/XMLSchema" xmlns:p="http://schemas.microsoft.com/office/2006/metadata/properties" xmlns:ns2="f1b18939-f153-494b-8e21-dbdbb52d46f8" xmlns:ns3="89248253-1ae3-4508-9ac5-22671723da37" targetNamespace="http://schemas.microsoft.com/office/2006/metadata/properties" ma:root="true" ma:fieldsID="ccb3902d9099bf0b19bbb5541a248e33" ns2:_="" ns3:_="">
    <xsd:import namespace="f1b18939-f153-494b-8e21-dbdbb52d46f8"/>
    <xsd:import namespace="89248253-1ae3-4508-9ac5-22671723da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b18939-f153-494b-8e21-dbdbb52d46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db15c82-51ed-4489-a4e3-5cabd2d984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248253-1ae3-4508-9ac5-22671723da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a88af77-9127-45b8-ba66-80bcbca9bea9}" ma:internalName="TaxCatchAll" ma:showField="CatchAllData" ma:web="89248253-1ae3-4508-9ac5-22671723da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18603B-516A-4418-A081-A4D6E9F99E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2543AC-60AF-4E01-A39F-EB157828F715}">
  <ds:schemaRefs>
    <ds:schemaRef ds:uri="edc87395-4c79-42a4-9555-1e96f14d0760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99510A4-580F-41EC-8111-F3272ACE77E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1557</Words>
  <Application>Microsoft Office PowerPoint</Application>
  <PresentationFormat>Widescreen</PresentationFormat>
  <Paragraphs>101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Druk Text Bold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Go Public! Fund Education</vt:lpstr>
      <vt:lpstr>PowerPoint Presentation</vt:lpstr>
      <vt:lpstr>Go Public! Building blocks</vt:lpstr>
      <vt:lpstr>Go Public! Fund Education</vt:lpstr>
      <vt:lpstr>Follow the money: Debt </vt:lpstr>
      <vt:lpstr> Fund education  not War</vt:lpstr>
      <vt:lpstr>Follow the money: Tax abuse  </vt:lpstr>
      <vt:lpstr>📢 Go Public! Fund Education</vt:lpstr>
      <vt:lpstr>PowerPoint Presentation</vt:lpstr>
      <vt:lpstr>PowerPoint Presentation</vt:lpstr>
      <vt:lpstr>Expose the negative impact of austerity and privatization on the quality and equity of education systems and the rights and conditions of education workers.</vt:lpstr>
      <vt:lpstr>Provide targeted support for EI member organisations to advocate for increased public investment in education systems and education workers at the national, regional and global level.</vt:lpstr>
      <vt:lpstr>How can you engage with the campaign?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our Narrative </vt:lpstr>
      <vt:lpstr>This is our Narrative </vt:lpstr>
      <vt:lpstr>This is our Narrative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Frederik Destree</dc:creator>
  <cp:lastModifiedBy>Claude Carroué</cp:lastModifiedBy>
  <cp:revision>47</cp:revision>
  <dcterms:created xsi:type="dcterms:W3CDTF">2023-03-01T11:10:24Z</dcterms:created>
  <dcterms:modified xsi:type="dcterms:W3CDTF">2023-06-05T13:34:47Z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0x0101009CF7BFB08FB53844BFE3EB557BCCE78D</vt:lpwstr>
  </property>
  <property fmtid="{D5CDD505-2E9C-101B-9397-08002B2CF9AE}" pid="3" name="MediaServiceImageTags">
    <vt:lpwstr/>
  </property>
</Properties>
</file>